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89" r:id="rId1"/>
  </p:sldMasterIdLst>
  <p:sldIdLst>
    <p:sldId id="256" r:id="rId2"/>
    <p:sldId id="259" r:id="rId3"/>
    <p:sldId id="257" r:id="rId4"/>
    <p:sldId id="258" r:id="rId5"/>
    <p:sldId id="260" r:id="rId6"/>
    <p:sldId id="261" r:id="rId7"/>
    <p:sldId id="262" r:id="rId8"/>
    <p:sldId id="263" r:id="rId9"/>
    <p:sldId id="264" r:id="rId10"/>
    <p:sldId id="265" r:id="rId11"/>
    <p:sldId id="268" r:id="rId12"/>
    <p:sldId id="266" r:id="rId13"/>
    <p:sldId id="267" r:id="rId14"/>
    <p:sldId id="269" r:id="rId15"/>
    <p:sldId id="270" r:id="rId16"/>
    <p:sldId id="271" r:id="rId17"/>
    <p:sldId id="273" r:id="rId18"/>
    <p:sldId id="274" r:id="rId19"/>
    <p:sldId id="275"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CB97AE9-A530-4BD5-B812-14CC37CF5833}">
          <p14:sldIdLst>
            <p14:sldId id="256"/>
            <p14:sldId id="259"/>
            <p14:sldId id="257"/>
            <p14:sldId id="258"/>
            <p14:sldId id="260"/>
            <p14:sldId id="261"/>
            <p14:sldId id="262"/>
            <p14:sldId id="263"/>
            <p14:sldId id="264"/>
            <p14:sldId id="265"/>
            <p14:sldId id="268"/>
            <p14:sldId id="266"/>
            <p14:sldId id="267"/>
            <p14:sldId id="269"/>
            <p14:sldId id="270"/>
            <p14:sldId id="271"/>
            <p14:sldId id="273"/>
            <p14:sldId id="274"/>
            <p14:sldId id="275"/>
            <p14:sldId id="2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1A3B17C-7D5A-4AFF-B125-0D6653411B97}" type="datetimeFigureOut">
              <a:rPr lang="en-IN" smtClean="0"/>
              <a:t>23-08-2021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1875955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A3B17C-7D5A-4AFF-B125-0D6653411B97}" type="datetimeFigureOut">
              <a:rPr lang="en-IN" smtClean="0"/>
              <a:t>23-08-2021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27168254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A3B17C-7D5A-4AFF-B125-0D6653411B97}" type="datetimeFigureOut">
              <a:rPr lang="en-IN" smtClean="0"/>
              <a:t>23-08-2021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3196737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A3B17C-7D5A-4AFF-B125-0D6653411B97}" type="datetimeFigureOut">
              <a:rPr lang="en-IN" smtClean="0"/>
              <a:t>23-08-2021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ABDF75E-2196-4EEC-BCFD-B61A90DD9EA1}" type="slidenum">
              <a:rPr lang="en-IN" smtClean="0"/>
              <a:t>‹#›</a:t>
            </a:fld>
            <a:endParaRPr lang="en-IN"/>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6249175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A3B17C-7D5A-4AFF-B125-0D6653411B97}" type="datetimeFigureOut">
              <a:rPr lang="en-IN" smtClean="0"/>
              <a:t>23-08-2021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31268573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1A3B17C-7D5A-4AFF-B125-0D6653411B97}" type="datetimeFigureOut">
              <a:rPr lang="en-IN" smtClean="0"/>
              <a:t>23-08-2021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3293900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1A3B17C-7D5A-4AFF-B125-0D6653411B97}" type="datetimeFigureOut">
              <a:rPr lang="en-IN" smtClean="0"/>
              <a:t>23-08-2021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4099793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A3B17C-7D5A-4AFF-B125-0D6653411B97}" type="datetimeFigureOut">
              <a:rPr lang="en-IN" smtClean="0"/>
              <a:t>23-08-2021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178973230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A3B17C-7D5A-4AFF-B125-0D6653411B97}" type="datetimeFigureOut">
              <a:rPr lang="en-IN" smtClean="0"/>
              <a:t>23-08-2021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25848340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A3B17C-7D5A-4AFF-B125-0D6653411B97}" type="datetimeFigureOut">
              <a:rPr lang="en-IN" smtClean="0"/>
              <a:t>23-08-2021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23097813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1A3B17C-7D5A-4AFF-B125-0D6653411B97}" type="datetimeFigureOut">
              <a:rPr lang="en-IN" smtClean="0"/>
              <a:t>23-08-2021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17839538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1A3B17C-7D5A-4AFF-B125-0D6653411B97}" type="datetimeFigureOut">
              <a:rPr lang="en-IN" smtClean="0"/>
              <a:t>23-08-2021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4034165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1A3B17C-7D5A-4AFF-B125-0D6653411B97}" type="datetimeFigureOut">
              <a:rPr lang="en-IN" smtClean="0"/>
              <a:t>23-08-2021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26768627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1A3B17C-7D5A-4AFF-B125-0D6653411B97}" type="datetimeFigureOut">
              <a:rPr lang="en-IN" smtClean="0"/>
              <a:t>23-08-2021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40275675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1A3B17C-7D5A-4AFF-B125-0D6653411B97}" type="datetimeFigureOut">
              <a:rPr lang="en-IN" smtClean="0"/>
              <a:t>23-08-2021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37476265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1A3B17C-7D5A-4AFF-B125-0D6653411B97}" type="datetimeFigureOut">
              <a:rPr lang="en-IN" smtClean="0"/>
              <a:t>23-08-2021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83179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1A3B17C-7D5A-4AFF-B125-0D6653411B97}" type="datetimeFigureOut">
              <a:rPr lang="en-IN" smtClean="0"/>
              <a:t>23-08-2021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ABDF75E-2196-4EEC-BCFD-B61A90DD9EA1}" type="slidenum">
              <a:rPr lang="en-IN" smtClean="0"/>
              <a:t>‹#›</a:t>
            </a:fld>
            <a:endParaRPr lang="en-IN"/>
          </a:p>
        </p:txBody>
      </p:sp>
    </p:spTree>
    <p:extLst>
      <p:ext uri="{BB962C8B-B14F-4D97-AF65-F5344CB8AC3E}">
        <p14:creationId xmlns:p14="http://schemas.microsoft.com/office/powerpoint/2010/main" val="30312754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21A3B17C-7D5A-4AFF-B125-0D6653411B97}" type="datetimeFigureOut">
              <a:rPr lang="en-IN" smtClean="0"/>
              <a:t>23-08-2021</a:t>
            </a:fld>
            <a:endParaRPr lang="en-IN"/>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1ABDF75E-2196-4EEC-BCFD-B61A90DD9EA1}" type="slidenum">
              <a:rPr lang="en-IN" smtClean="0"/>
              <a:t>‹#›</a:t>
            </a:fld>
            <a:endParaRPr lang="en-IN"/>
          </a:p>
        </p:txBody>
      </p:sp>
    </p:spTree>
    <p:extLst>
      <p:ext uri="{BB962C8B-B14F-4D97-AF65-F5344CB8AC3E}">
        <p14:creationId xmlns:p14="http://schemas.microsoft.com/office/powerpoint/2010/main" val="3046884708"/>
      </p:ext>
    </p:extLst>
  </p:cSld>
  <p:clrMap bg1="dk1" tx1="lt1" bg2="dk2" tx2="lt2" accent1="accent1" accent2="accent2" accent3="accent3" accent4="accent4" accent5="accent5" accent6="accent6" hlink="hlink" folHlink="folHlink"/>
  <p:sldLayoutIdLst>
    <p:sldLayoutId id="2147484290" r:id="rId1"/>
    <p:sldLayoutId id="2147484291" r:id="rId2"/>
    <p:sldLayoutId id="2147484292" r:id="rId3"/>
    <p:sldLayoutId id="2147484293" r:id="rId4"/>
    <p:sldLayoutId id="2147484294" r:id="rId5"/>
    <p:sldLayoutId id="2147484295" r:id="rId6"/>
    <p:sldLayoutId id="2147484296" r:id="rId7"/>
    <p:sldLayoutId id="2147484297" r:id="rId8"/>
    <p:sldLayoutId id="2147484298" r:id="rId9"/>
    <p:sldLayoutId id="2147484299" r:id="rId10"/>
    <p:sldLayoutId id="2147484300" r:id="rId11"/>
    <p:sldLayoutId id="2147484301" r:id="rId12"/>
    <p:sldLayoutId id="2147484302" r:id="rId13"/>
    <p:sldLayoutId id="2147484303" r:id="rId14"/>
    <p:sldLayoutId id="2147484304" r:id="rId15"/>
    <p:sldLayoutId id="2147484305" r:id="rId16"/>
    <p:sldLayoutId id="2147484306"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F7A925-BA73-4602-B62F-078CBBFDD328}"/>
              </a:ext>
            </a:extLst>
          </p:cNvPr>
          <p:cNvSpPr>
            <a:spLocks noGrp="1"/>
          </p:cNvSpPr>
          <p:nvPr>
            <p:ph type="ctrTitle"/>
          </p:nvPr>
        </p:nvSpPr>
        <p:spPr/>
        <p:txBody>
          <a:bodyPr>
            <a:normAutofit/>
          </a:bodyPr>
          <a:lstStyle/>
          <a:p>
            <a:r>
              <a:rPr lang="en-US" dirty="0">
                <a:solidFill>
                  <a:schemeClr val="accent2">
                    <a:lumMod val="60000"/>
                    <a:lumOff val="40000"/>
                  </a:schemeClr>
                </a:solidFill>
                <a:latin typeface="Cooper Black" panose="0208090404030B020404" pitchFamily="18" charset="0"/>
              </a:rPr>
              <a:t>Analysis of crime against women in India</a:t>
            </a:r>
            <a:endParaRPr lang="en-IN" dirty="0">
              <a:solidFill>
                <a:schemeClr val="accent2">
                  <a:lumMod val="60000"/>
                  <a:lumOff val="40000"/>
                </a:schemeClr>
              </a:solidFill>
              <a:latin typeface="Cooper Black" panose="0208090404030B020404" pitchFamily="18" charset="0"/>
            </a:endParaRPr>
          </a:p>
        </p:txBody>
      </p:sp>
      <p:sp>
        <p:nvSpPr>
          <p:cNvPr id="3" name="Subtitle 2">
            <a:extLst>
              <a:ext uri="{FF2B5EF4-FFF2-40B4-BE49-F238E27FC236}">
                <a16:creationId xmlns:a16="http://schemas.microsoft.com/office/drawing/2014/main" id="{0F176A54-94B8-4FDC-88A7-FD17B22DEBE1}"/>
              </a:ext>
            </a:extLst>
          </p:cNvPr>
          <p:cNvSpPr>
            <a:spLocks noGrp="1"/>
          </p:cNvSpPr>
          <p:nvPr>
            <p:ph type="subTitle" idx="1"/>
          </p:nvPr>
        </p:nvSpPr>
        <p:spPr>
          <a:xfrm>
            <a:off x="1381273" y="5427141"/>
            <a:ext cx="9440034" cy="796108"/>
          </a:xfrm>
        </p:spPr>
        <p:txBody>
          <a:bodyPr/>
          <a:lstStyle/>
          <a:p>
            <a:pPr algn="r"/>
            <a:r>
              <a:rPr lang="en-US" dirty="0">
                <a:solidFill>
                  <a:schemeClr val="accent2">
                    <a:lumMod val="60000"/>
                    <a:lumOff val="40000"/>
                  </a:schemeClr>
                </a:solidFill>
                <a:latin typeface="Monotype Corsiva" panose="03010101010201010101" pitchFamily="66" charset="0"/>
              </a:rPr>
              <a:t>By : </a:t>
            </a:r>
            <a:r>
              <a:rPr lang="en-US" dirty="0" err="1">
                <a:solidFill>
                  <a:schemeClr val="accent2">
                    <a:lumMod val="60000"/>
                    <a:lumOff val="40000"/>
                  </a:schemeClr>
                </a:solidFill>
                <a:latin typeface="Monotype Corsiva" panose="03010101010201010101" pitchFamily="66" charset="0"/>
              </a:rPr>
              <a:t>Meenal</a:t>
            </a:r>
            <a:r>
              <a:rPr lang="en-US" dirty="0">
                <a:solidFill>
                  <a:schemeClr val="accent2">
                    <a:lumMod val="60000"/>
                    <a:lumOff val="40000"/>
                  </a:schemeClr>
                </a:solidFill>
                <a:latin typeface="Monotype Corsiva" panose="03010101010201010101" pitchFamily="66" charset="0"/>
              </a:rPr>
              <a:t> Shree</a:t>
            </a:r>
            <a:endParaRPr lang="en-IN" dirty="0">
              <a:solidFill>
                <a:schemeClr val="accent2">
                  <a:lumMod val="60000"/>
                  <a:lumOff val="40000"/>
                </a:schemeClr>
              </a:solidFill>
              <a:latin typeface="Monotype Corsiva" panose="03010101010201010101" pitchFamily="66" charset="0"/>
            </a:endParaRPr>
          </a:p>
        </p:txBody>
      </p:sp>
    </p:spTree>
    <p:extLst>
      <p:ext uri="{BB962C8B-B14F-4D97-AF65-F5344CB8AC3E}">
        <p14:creationId xmlns:p14="http://schemas.microsoft.com/office/powerpoint/2010/main" val="477128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66687D-7E5E-4FDC-A3F7-2510C908127D}"/>
              </a:ext>
            </a:extLst>
          </p:cNvPr>
          <p:cNvSpPr>
            <a:spLocks noGrp="1"/>
          </p:cNvSpPr>
          <p:nvPr>
            <p:ph type="title"/>
          </p:nvPr>
        </p:nvSpPr>
        <p:spPr/>
        <p:txBody>
          <a:bodyPr/>
          <a:lstStyle/>
          <a:p>
            <a:pPr algn="l"/>
            <a:r>
              <a:rPr lang="en-US" dirty="0">
                <a:solidFill>
                  <a:schemeClr val="accent2">
                    <a:lumMod val="60000"/>
                    <a:lumOff val="40000"/>
                  </a:schemeClr>
                </a:solidFill>
              </a:rPr>
              <a:t>Creating partition table</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7EE4BE6A-700E-4026-A865-F1387E9E348C}"/>
              </a:ext>
            </a:extLst>
          </p:cNvPr>
          <p:cNvSpPr>
            <a:spLocks noGrp="1"/>
          </p:cNvSpPr>
          <p:nvPr>
            <p:ph idx="1"/>
          </p:nvPr>
        </p:nvSpPr>
        <p:spPr/>
        <p:txBody>
          <a:bodyPr/>
          <a:lstStyle/>
          <a:p>
            <a:r>
              <a:rPr lang="en-US" i="1" dirty="0">
                <a:solidFill>
                  <a:schemeClr val="tx1"/>
                </a:solidFill>
              </a:rPr>
              <a:t>create table </a:t>
            </a:r>
            <a:r>
              <a:rPr lang="en-US" i="1" dirty="0" err="1">
                <a:solidFill>
                  <a:schemeClr val="tx1"/>
                </a:solidFill>
              </a:rPr>
              <a:t>crimes_partitioned</a:t>
            </a:r>
            <a:r>
              <a:rPr lang="en-US" i="1" dirty="0">
                <a:solidFill>
                  <a:schemeClr val="tx1"/>
                </a:solidFill>
              </a:rPr>
              <a:t>(state string, `2001` int, `2002` int, `2003` int, `2004` int, `2005` int, `2006` int, `2007` int, `2008` int, `2009` int, `2010` int, `2011` int, `2012` int) partitioned by (crime string); </a:t>
            </a:r>
          </a:p>
          <a:p>
            <a:r>
              <a:rPr lang="en-IN" dirty="0">
                <a:solidFill>
                  <a:schemeClr val="tx1"/>
                </a:solidFill>
                <a:effectLst/>
              </a:rPr>
              <a:t>Created partition table with name(</a:t>
            </a:r>
            <a:r>
              <a:rPr lang="en-IN" dirty="0" err="1">
                <a:solidFill>
                  <a:schemeClr val="tx1"/>
                </a:solidFill>
                <a:effectLst/>
              </a:rPr>
              <a:t>crimes_partitioned</a:t>
            </a:r>
            <a:r>
              <a:rPr lang="en-IN" dirty="0">
                <a:solidFill>
                  <a:schemeClr val="tx1"/>
                </a:solidFill>
                <a:effectLst/>
              </a:rPr>
              <a:t>) for the crimes table based on the crime column</a:t>
            </a:r>
          </a:p>
        </p:txBody>
      </p:sp>
      <p:pic>
        <p:nvPicPr>
          <p:cNvPr id="7" name="Picture 6">
            <a:extLst>
              <a:ext uri="{FF2B5EF4-FFF2-40B4-BE49-F238E27FC236}">
                <a16:creationId xmlns:a16="http://schemas.microsoft.com/office/drawing/2014/main" id="{259CA99A-089B-4DEC-B51C-84A285925F49}"/>
              </a:ext>
            </a:extLst>
          </p:cNvPr>
          <p:cNvPicPr>
            <a:picLocks noChangeAspect="1"/>
          </p:cNvPicPr>
          <p:nvPr/>
        </p:nvPicPr>
        <p:blipFill rotWithShape="1">
          <a:blip r:embed="rId2">
            <a:extLst>
              <a:ext uri="{28A0092B-C50C-407E-A947-70E740481C1C}">
                <a14:useLocalDpi xmlns:a14="http://schemas.microsoft.com/office/drawing/2010/main" val="0"/>
              </a:ext>
            </a:extLst>
          </a:blip>
          <a:srcRect t="14500" r="3592" b="76937"/>
          <a:stretch/>
        </p:blipFill>
        <p:spPr>
          <a:xfrm>
            <a:off x="213658" y="3684234"/>
            <a:ext cx="11754035" cy="587229"/>
          </a:xfrm>
          <a:prstGeom prst="rect">
            <a:avLst/>
          </a:prstGeom>
        </p:spPr>
      </p:pic>
    </p:spTree>
    <p:extLst>
      <p:ext uri="{BB962C8B-B14F-4D97-AF65-F5344CB8AC3E}">
        <p14:creationId xmlns:p14="http://schemas.microsoft.com/office/powerpoint/2010/main" val="8226098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61771-EC61-4EEB-AF5E-F7501F8BE86A}"/>
              </a:ext>
            </a:extLst>
          </p:cNvPr>
          <p:cNvSpPr>
            <a:spLocks noGrp="1"/>
          </p:cNvSpPr>
          <p:nvPr>
            <p:ph type="title"/>
          </p:nvPr>
        </p:nvSpPr>
        <p:spPr/>
        <p:txBody>
          <a:bodyPr/>
          <a:lstStyle/>
          <a:p>
            <a:pPr algn="l"/>
            <a:r>
              <a:rPr lang="en-US" dirty="0">
                <a:solidFill>
                  <a:schemeClr val="accent2">
                    <a:lumMod val="60000"/>
                    <a:lumOff val="40000"/>
                  </a:schemeClr>
                </a:solidFill>
              </a:rPr>
              <a:t>Enabling dynamic partition</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C54E5531-6F82-4400-9309-D5CDD4678006}"/>
              </a:ext>
            </a:extLst>
          </p:cNvPr>
          <p:cNvSpPr>
            <a:spLocks noGrp="1"/>
          </p:cNvSpPr>
          <p:nvPr>
            <p:ph idx="1"/>
          </p:nvPr>
        </p:nvSpPr>
        <p:spPr/>
        <p:txBody>
          <a:bodyPr/>
          <a:lstStyle/>
          <a:p>
            <a:r>
              <a:rPr lang="en-IN" i="1" dirty="0"/>
              <a:t>set </a:t>
            </a:r>
            <a:r>
              <a:rPr lang="en-IN" i="1" dirty="0" err="1"/>
              <a:t>hive.exec.dynamic.partition.mode</a:t>
            </a:r>
            <a:r>
              <a:rPr lang="en-IN" i="1" dirty="0"/>
              <a:t>=</a:t>
            </a:r>
            <a:r>
              <a:rPr lang="en-IN" i="1" dirty="0" err="1"/>
              <a:t>nonstrict</a:t>
            </a:r>
            <a:r>
              <a:rPr lang="en-IN" i="1" dirty="0"/>
              <a:t>;</a:t>
            </a:r>
          </a:p>
          <a:p>
            <a:r>
              <a:rPr lang="en-IN" dirty="0"/>
              <a:t>Enabling the dynamic partitioning in HIVE so that it can automatically create the partitions based on the unique values of the column</a:t>
            </a:r>
          </a:p>
        </p:txBody>
      </p:sp>
      <p:pic>
        <p:nvPicPr>
          <p:cNvPr id="5" name="Picture 4">
            <a:extLst>
              <a:ext uri="{FF2B5EF4-FFF2-40B4-BE49-F238E27FC236}">
                <a16:creationId xmlns:a16="http://schemas.microsoft.com/office/drawing/2014/main" id="{EB72CF6E-88CF-40D5-9D3B-36206B7FD332}"/>
              </a:ext>
            </a:extLst>
          </p:cNvPr>
          <p:cNvPicPr>
            <a:picLocks noChangeAspect="1"/>
          </p:cNvPicPr>
          <p:nvPr/>
        </p:nvPicPr>
        <p:blipFill rotWithShape="1">
          <a:blip r:embed="rId2">
            <a:extLst>
              <a:ext uri="{28A0092B-C50C-407E-A947-70E740481C1C}">
                <a14:useLocalDpi xmlns:a14="http://schemas.microsoft.com/office/drawing/2010/main" val="0"/>
              </a:ext>
            </a:extLst>
          </a:blip>
          <a:srcRect t="22652" r="65558" b="73723"/>
          <a:stretch/>
        </p:blipFill>
        <p:spPr>
          <a:xfrm>
            <a:off x="410547" y="3436480"/>
            <a:ext cx="10991946" cy="650687"/>
          </a:xfrm>
          <a:prstGeom prst="rect">
            <a:avLst/>
          </a:prstGeom>
        </p:spPr>
      </p:pic>
    </p:spTree>
    <p:extLst>
      <p:ext uri="{BB962C8B-B14F-4D97-AF65-F5344CB8AC3E}">
        <p14:creationId xmlns:p14="http://schemas.microsoft.com/office/powerpoint/2010/main" val="29386536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0B15A-C231-4550-BEAC-11C0F211352B}"/>
              </a:ext>
            </a:extLst>
          </p:cNvPr>
          <p:cNvSpPr>
            <a:spLocks noGrp="1"/>
          </p:cNvSpPr>
          <p:nvPr>
            <p:ph type="title"/>
          </p:nvPr>
        </p:nvSpPr>
        <p:spPr/>
        <p:txBody>
          <a:bodyPr/>
          <a:lstStyle/>
          <a:p>
            <a:pPr algn="l"/>
            <a:r>
              <a:rPr lang="en-US" dirty="0">
                <a:solidFill>
                  <a:schemeClr val="accent2">
                    <a:lumMod val="60000"/>
                    <a:lumOff val="40000"/>
                  </a:schemeClr>
                </a:solidFill>
              </a:rPr>
              <a:t>Inserting data into partition table</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5330B444-BC72-40C2-8AB5-1535BE9B578A}"/>
              </a:ext>
            </a:extLst>
          </p:cNvPr>
          <p:cNvSpPr>
            <a:spLocks noGrp="1"/>
          </p:cNvSpPr>
          <p:nvPr>
            <p:ph idx="1"/>
          </p:nvPr>
        </p:nvSpPr>
        <p:spPr>
          <a:xfrm>
            <a:off x="913795" y="1732450"/>
            <a:ext cx="10353762" cy="1419124"/>
          </a:xfrm>
        </p:spPr>
        <p:txBody>
          <a:bodyPr>
            <a:normAutofit lnSpcReduction="10000"/>
          </a:bodyPr>
          <a:lstStyle/>
          <a:p>
            <a:r>
              <a:rPr lang="en-US" i="1" dirty="0"/>
              <a:t>insert into table </a:t>
            </a:r>
            <a:r>
              <a:rPr lang="en-US" i="1" dirty="0" err="1"/>
              <a:t>crimes_partitioned</a:t>
            </a:r>
            <a:r>
              <a:rPr lang="en-US" i="1" dirty="0"/>
              <a:t> partition (crime) select state ,`2001` ,`2002` ,`2003` ,`2004` ,`2005`,`2006`,`2007`,`2008`,`2009`,`2010`,`2011`,`2012`,crime from  crimes;</a:t>
            </a:r>
          </a:p>
          <a:p>
            <a:r>
              <a:rPr lang="en-US" dirty="0"/>
              <a:t>Inserting the data from crimes table into the </a:t>
            </a:r>
            <a:r>
              <a:rPr lang="en-US" dirty="0" err="1"/>
              <a:t>crimes_partitioned</a:t>
            </a:r>
            <a:r>
              <a:rPr lang="en-US" dirty="0"/>
              <a:t> </a:t>
            </a:r>
            <a:r>
              <a:rPr lang="en-US" dirty="0">
                <a:effectLst/>
              </a:rPr>
              <a:t>table partitioned by the crime column in the crimes table</a:t>
            </a:r>
            <a:endParaRPr lang="en-IN" dirty="0">
              <a:effectLst/>
            </a:endParaRPr>
          </a:p>
        </p:txBody>
      </p:sp>
      <p:pic>
        <p:nvPicPr>
          <p:cNvPr id="5" name="Picture 4">
            <a:extLst>
              <a:ext uri="{FF2B5EF4-FFF2-40B4-BE49-F238E27FC236}">
                <a16:creationId xmlns:a16="http://schemas.microsoft.com/office/drawing/2014/main" id="{E083A177-FC23-4441-A7AE-D4075B28AD48}"/>
              </a:ext>
            </a:extLst>
          </p:cNvPr>
          <p:cNvPicPr>
            <a:picLocks noChangeAspect="1"/>
          </p:cNvPicPr>
          <p:nvPr/>
        </p:nvPicPr>
        <p:blipFill rotWithShape="1">
          <a:blip r:embed="rId2">
            <a:extLst>
              <a:ext uri="{28A0092B-C50C-407E-A947-70E740481C1C}">
                <a14:useLocalDpi xmlns:a14="http://schemas.microsoft.com/office/drawing/2010/main" val="0"/>
              </a:ext>
            </a:extLst>
          </a:blip>
          <a:srcRect t="25261" r="4248" b="4596"/>
          <a:stretch/>
        </p:blipFill>
        <p:spPr>
          <a:xfrm>
            <a:off x="1225118" y="3027286"/>
            <a:ext cx="8930937" cy="3680042"/>
          </a:xfrm>
          <a:prstGeom prst="rect">
            <a:avLst/>
          </a:prstGeom>
        </p:spPr>
      </p:pic>
    </p:spTree>
    <p:extLst>
      <p:ext uri="{BB962C8B-B14F-4D97-AF65-F5344CB8AC3E}">
        <p14:creationId xmlns:p14="http://schemas.microsoft.com/office/powerpoint/2010/main" val="1904114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CB529-7AF8-4E3D-AE16-2EC5471BD3C1}"/>
              </a:ext>
            </a:extLst>
          </p:cNvPr>
          <p:cNvSpPr>
            <a:spLocks noGrp="1"/>
          </p:cNvSpPr>
          <p:nvPr>
            <p:ph type="title"/>
          </p:nvPr>
        </p:nvSpPr>
        <p:spPr/>
        <p:txBody>
          <a:bodyPr/>
          <a:lstStyle/>
          <a:p>
            <a:pPr algn="l"/>
            <a:r>
              <a:rPr lang="en-US" dirty="0">
                <a:solidFill>
                  <a:schemeClr val="accent2">
                    <a:lumMod val="60000"/>
                    <a:lumOff val="40000"/>
                  </a:schemeClr>
                </a:solidFill>
              </a:rPr>
              <a:t>Displaying the partitions of the partition table</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1E2C2D49-5D28-4025-A8BF-0FE78C6FC911}"/>
              </a:ext>
            </a:extLst>
          </p:cNvPr>
          <p:cNvSpPr>
            <a:spLocks noGrp="1"/>
          </p:cNvSpPr>
          <p:nvPr>
            <p:ph idx="1"/>
          </p:nvPr>
        </p:nvSpPr>
        <p:spPr/>
        <p:txBody>
          <a:bodyPr/>
          <a:lstStyle/>
          <a:p>
            <a:r>
              <a:rPr lang="en-IN" i="1" dirty="0"/>
              <a:t>show partitions </a:t>
            </a:r>
            <a:r>
              <a:rPr lang="en-IN" i="1" dirty="0" err="1"/>
              <a:t>crimes_partitioned</a:t>
            </a:r>
            <a:r>
              <a:rPr lang="en-IN" i="1" dirty="0"/>
              <a:t>;</a:t>
            </a:r>
          </a:p>
          <a:p>
            <a:r>
              <a:rPr lang="en-IN" dirty="0"/>
              <a:t>Displaying the partitions of the </a:t>
            </a:r>
            <a:r>
              <a:rPr lang="en-IN" dirty="0" err="1"/>
              <a:t>crimes_partitioned</a:t>
            </a:r>
            <a:r>
              <a:rPr lang="en-IN" dirty="0"/>
              <a:t> table.</a:t>
            </a:r>
          </a:p>
        </p:txBody>
      </p:sp>
      <p:pic>
        <p:nvPicPr>
          <p:cNvPr id="5" name="Picture 4">
            <a:extLst>
              <a:ext uri="{FF2B5EF4-FFF2-40B4-BE49-F238E27FC236}">
                <a16:creationId xmlns:a16="http://schemas.microsoft.com/office/drawing/2014/main" id="{65819C52-0087-4FCC-9853-C832AE9C267D}"/>
              </a:ext>
            </a:extLst>
          </p:cNvPr>
          <p:cNvPicPr>
            <a:picLocks noChangeAspect="1"/>
          </p:cNvPicPr>
          <p:nvPr/>
        </p:nvPicPr>
        <p:blipFill rotWithShape="1">
          <a:blip r:embed="rId2">
            <a:extLst>
              <a:ext uri="{28A0092B-C50C-407E-A947-70E740481C1C}">
                <a14:useLocalDpi xmlns:a14="http://schemas.microsoft.com/office/drawing/2010/main" val="0"/>
              </a:ext>
            </a:extLst>
          </a:blip>
          <a:srcRect t="28867" r="55510" b="39029"/>
          <a:stretch/>
        </p:blipFill>
        <p:spPr>
          <a:xfrm>
            <a:off x="2148395" y="2867486"/>
            <a:ext cx="8070767" cy="3275861"/>
          </a:xfrm>
          <a:prstGeom prst="rect">
            <a:avLst/>
          </a:prstGeom>
        </p:spPr>
      </p:pic>
    </p:spTree>
    <p:extLst>
      <p:ext uri="{BB962C8B-B14F-4D97-AF65-F5344CB8AC3E}">
        <p14:creationId xmlns:p14="http://schemas.microsoft.com/office/powerpoint/2010/main" val="14876584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DEAE2-8A48-4C90-ACC4-75B46BEEDFBF}"/>
              </a:ext>
            </a:extLst>
          </p:cNvPr>
          <p:cNvSpPr>
            <a:spLocks noGrp="1"/>
          </p:cNvSpPr>
          <p:nvPr>
            <p:ph type="title"/>
          </p:nvPr>
        </p:nvSpPr>
        <p:spPr/>
        <p:txBody>
          <a:bodyPr/>
          <a:lstStyle/>
          <a:p>
            <a:pPr algn="l"/>
            <a:r>
              <a:rPr lang="en-US" dirty="0">
                <a:solidFill>
                  <a:schemeClr val="accent2">
                    <a:lumMod val="60000"/>
                    <a:lumOff val="40000"/>
                  </a:schemeClr>
                </a:solidFill>
              </a:rPr>
              <a:t>Selecting data from partition</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83DCC101-959B-4727-A3DD-8B8D5DC8BD76}"/>
              </a:ext>
            </a:extLst>
          </p:cNvPr>
          <p:cNvSpPr>
            <a:spLocks noGrp="1"/>
          </p:cNvSpPr>
          <p:nvPr>
            <p:ph idx="1"/>
          </p:nvPr>
        </p:nvSpPr>
        <p:spPr/>
        <p:txBody>
          <a:bodyPr/>
          <a:lstStyle/>
          <a:p>
            <a:r>
              <a:rPr lang="en-US" i="1" dirty="0"/>
              <a:t>select * from </a:t>
            </a:r>
            <a:r>
              <a:rPr lang="en-US" i="1" dirty="0" err="1"/>
              <a:t>crimes_partitioned</a:t>
            </a:r>
            <a:r>
              <a:rPr lang="en-US" i="1" dirty="0"/>
              <a:t> where crime='RAPE’;</a:t>
            </a:r>
          </a:p>
          <a:p>
            <a:r>
              <a:rPr lang="en-IN" dirty="0"/>
              <a:t>Selecting data from the partition “crime = RAPE” which is stored in the HIVE directory in HDFS.</a:t>
            </a:r>
          </a:p>
          <a:p>
            <a:endParaRPr lang="en-IN" dirty="0"/>
          </a:p>
        </p:txBody>
      </p:sp>
      <p:pic>
        <p:nvPicPr>
          <p:cNvPr id="5" name="Picture 4">
            <a:extLst>
              <a:ext uri="{FF2B5EF4-FFF2-40B4-BE49-F238E27FC236}">
                <a16:creationId xmlns:a16="http://schemas.microsoft.com/office/drawing/2014/main" id="{3314584A-20F5-4CFF-9C97-9B35459C69EE}"/>
              </a:ext>
            </a:extLst>
          </p:cNvPr>
          <p:cNvPicPr>
            <a:picLocks noChangeAspect="1"/>
          </p:cNvPicPr>
          <p:nvPr/>
        </p:nvPicPr>
        <p:blipFill rotWithShape="1">
          <a:blip r:embed="rId2">
            <a:extLst>
              <a:ext uri="{28A0092B-C50C-407E-A947-70E740481C1C}">
                <a14:useLocalDpi xmlns:a14="http://schemas.microsoft.com/office/drawing/2010/main" val="0"/>
              </a:ext>
            </a:extLst>
          </a:blip>
          <a:srcRect t="11392" r="23326" b="5113"/>
          <a:stretch/>
        </p:blipFill>
        <p:spPr>
          <a:xfrm>
            <a:off x="2281562" y="2746955"/>
            <a:ext cx="6711518" cy="4111045"/>
          </a:xfrm>
          <a:prstGeom prst="rect">
            <a:avLst/>
          </a:prstGeom>
        </p:spPr>
      </p:pic>
    </p:spTree>
    <p:extLst>
      <p:ext uri="{BB962C8B-B14F-4D97-AF65-F5344CB8AC3E}">
        <p14:creationId xmlns:p14="http://schemas.microsoft.com/office/powerpoint/2010/main" val="39465578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7AF68-0E3A-41D1-8A9C-566B526F8EA4}"/>
              </a:ext>
            </a:extLst>
          </p:cNvPr>
          <p:cNvSpPr>
            <a:spLocks noGrp="1"/>
          </p:cNvSpPr>
          <p:nvPr>
            <p:ph type="title"/>
          </p:nvPr>
        </p:nvSpPr>
        <p:spPr/>
        <p:txBody>
          <a:bodyPr/>
          <a:lstStyle/>
          <a:p>
            <a:pPr algn="l"/>
            <a:r>
              <a:rPr lang="en-US" dirty="0">
                <a:solidFill>
                  <a:schemeClr val="accent2">
                    <a:lumMod val="60000"/>
                    <a:lumOff val="40000"/>
                  </a:schemeClr>
                </a:solidFill>
              </a:rPr>
              <a:t>Finding the total average change in crimes</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6A6EFE85-4BBC-4656-B99D-1BC3E7C42755}"/>
              </a:ext>
            </a:extLst>
          </p:cNvPr>
          <p:cNvSpPr>
            <a:spLocks noGrp="1"/>
          </p:cNvSpPr>
          <p:nvPr>
            <p:ph idx="1"/>
          </p:nvPr>
        </p:nvSpPr>
        <p:spPr/>
        <p:txBody>
          <a:bodyPr>
            <a:normAutofit/>
          </a:bodyPr>
          <a:lstStyle/>
          <a:p>
            <a:r>
              <a:rPr lang="en-US" dirty="0"/>
              <a:t>select state,((((`2002`-`2001`)/`2001`)+((`2003`-`2002`)/`2002`)+((`2004`-`2003`)/`2003`)+((`2005`-`2004`)/`2004`)+((`2006`-`2005`)/`2005`)+((`2007`-`2006`)/`2006 `)+((`2008`-`2007`)/`2007`)+((`2009`-`2008`)/`2008`)+((`2010`-`2009`)/`2009`)+((`2011`-`2010`)/`2010`)+((`2012`-`2011`)/`2011`))*100)/12 as </a:t>
            </a:r>
            <a:r>
              <a:rPr lang="en-US" dirty="0" err="1"/>
              <a:t>Avg_Increase</a:t>
            </a:r>
            <a:r>
              <a:rPr lang="en-US" dirty="0"/>
              <a:t>  from crimes where crime = 'TOTAL CRIMES AGAINST WOMEN' order by </a:t>
            </a:r>
            <a:r>
              <a:rPr lang="en-US" dirty="0" err="1"/>
              <a:t>Avg_Increase</a:t>
            </a:r>
            <a:r>
              <a:rPr lang="en-US" dirty="0"/>
              <a:t> desc;</a:t>
            </a:r>
          </a:p>
          <a:p>
            <a:endParaRPr lang="en-US" dirty="0"/>
          </a:p>
          <a:p>
            <a:r>
              <a:rPr lang="en-IN" dirty="0"/>
              <a:t>Finding the total average change in the crimes against women over the period of 2001 to 2012 based on the Total Crimes done against women in each year.</a:t>
            </a:r>
          </a:p>
        </p:txBody>
      </p:sp>
    </p:spTree>
    <p:extLst>
      <p:ext uri="{BB962C8B-B14F-4D97-AF65-F5344CB8AC3E}">
        <p14:creationId xmlns:p14="http://schemas.microsoft.com/office/powerpoint/2010/main" val="40267693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D7AF68-0E3A-41D1-8A9C-566B526F8EA4}"/>
              </a:ext>
            </a:extLst>
          </p:cNvPr>
          <p:cNvSpPr>
            <a:spLocks noGrp="1"/>
          </p:cNvSpPr>
          <p:nvPr>
            <p:ph type="title"/>
          </p:nvPr>
        </p:nvSpPr>
        <p:spPr/>
        <p:txBody>
          <a:bodyPr/>
          <a:lstStyle/>
          <a:p>
            <a:pPr algn="l"/>
            <a:r>
              <a:rPr lang="en-US" dirty="0">
                <a:solidFill>
                  <a:schemeClr val="accent2">
                    <a:lumMod val="60000"/>
                    <a:lumOff val="40000"/>
                  </a:schemeClr>
                </a:solidFill>
              </a:rPr>
              <a:t>Finding the total average change in crimes</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6A6EFE85-4BBC-4656-B99D-1BC3E7C42755}"/>
              </a:ext>
            </a:extLst>
          </p:cNvPr>
          <p:cNvSpPr>
            <a:spLocks noGrp="1"/>
          </p:cNvSpPr>
          <p:nvPr>
            <p:ph idx="1"/>
          </p:nvPr>
        </p:nvSpPr>
        <p:spPr/>
        <p:txBody>
          <a:bodyPr/>
          <a:lstStyle/>
          <a:p>
            <a:r>
              <a:rPr lang="en-US" dirty="0"/>
              <a:t>(screen shot)</a:t>
            </a:r>
            <a:endParaRPr lang="en-IN" dirty="0"/>
          </a:p>
        </p:txBody>
      </p:sp>
      <p:pic>
        <p:nvPicPr>
          <p:cNvPr id="5" name="Picture 4">
            <a:extLst>
              <a:ext uri="{FF2B5EF4-FFF2-40B4-BE49-F238E27FC236}">
                <a16:creationId xmlns:a16="http://schemas.microsoft.com/office/drawing/2014/main" id="{3B52D3D7-0FAD-4B2A-B22A-C8F3261CFFC0}"/>
              </a:ext>
            </a:extLst>
          </p:cNvPr>
          <p:cNvPicPr>
            <a:picLocks noChangeAspect="1"/>
          </p:cNvPicPr>
          <p:nvPr/>
        </p:nvPicPr>
        <p:blipFill rotWithShape="1">
          <a:blip r:embed="rId2">
            <a:extLst>
              <a:ext uri="{28A0092B-C50C-407E-A947-70E740481C1C}">
                <a14:useLocalDpi xmlns:a14="http://schemas.microsoft.com/office/drawing/2010/main" val="0"/>
              </a:ext>
            </a:extLst>
          </a:blip>
          <a:srcRect l="-2694" t="8889" r="2694" b="4596"/>
          <a:stretch/>
        </p:blipFill>
        <p:spPr>
          <a:xfrm>
            <a:off x="1500325" y="2099589"/>
            <a:ext cx="9495123" cy="4620807"/>
          </a:xfrm>
          <a:prstGeom prst="rect">
            <a:avLst/>
          </a:prstGeom>
        </p:spPr>
      </p:pic>
    </p:spTree>
    <p:extLst>
      <p:ext uri="{BB962C8B-B14F-4D97-AF65-F5344CB8AC3E}">
        <p14:creationId xmlns:p14="http://schemas.microsoft.com/office/powerpoint/2010/main" val="21540647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A412D-D3EA-4C65-91E7-E42BDF6A58F9}"/>
              </a:ext>
            </a:extLst>
          </p:cNvPr>
          <p:cNvSpPr>
            <a:spLocks noGrp="1"/>
          </p:cNvSpPr>
          <p:nvPr>
            <p:ph type="title"/>
          </p:nvPr>
        </p:nvSpPr>
        <p:spPr/>
        <p:txBody>
          <a:bodyPr/>
          <a:lstStyle/>
          <a:p>
            <a:pPr algn="l"/>
            <a:r>
              <a:rPr kumimoji="0" lang="en-US" sz="4000" b="0" i="0" u="none" strike="noStrike" kern="1200" cap="none" spc="0" normalizeH="0" baseline="0" noProof="0" dirty="0">
                <a:ln>
                  <a:solidFill>
                    <a:prstClr val="black">
                      <a:lumMod val="75000"/>
                      <a:lumOff val="25000"/>
                      <a:alpha val="10000"/>
                    </a:prstClr>
                  </a:solidFill>
                </a:ln>
                <a:solidFill>
                  <a:srgbClr val="B3D463">
                    <a:lumMod val="60000"/>
                    <a:lumOff val="40000"/>
                  </a:srgbClr>
                </a:solidFill>
                <a:effectLst>
                  <a:outerShdw blurRad="9525" dist="25400" dir="14640000" algn="tl" rotWithShape="0">
                    <a:prstClr val="black">
                      <a:alpha val="30000"/>
                    </a:prstClr>
                  </a:outerShdw>
                </a:effectLst>
                <a:uLnTx/>
                <a:uFillTx/>
                <a:latin typeface="Calisto MT" panose="02040603050505030304"/>
                <a:ea typeface="+mj-ea"/>
              </a:rPr>
              <a:t>Exporting query result to HDFS</a:t>
            </a:r>
            <a:endParaRPr lang="en-IN" dirty="0"/>
          </a:p>
        </p:txBody>
      </p:sp>
      <p:sp>
        <p:nvSpPr>
          <p:cNvPr id="3" name="Content Placeholder 2">
            <a:extLst>
              <a:ext uri="{FF2B5EF4-FFF2-40B4-BE49-F238E27FC236}">
                <a16:creationId xmlns:a16="http://schemas.microsoft.com/office/drawing/2014/main" id="{5FEF1433-2A78-4121-8DFC-4890CA7B8A7D}"/>
              </a:ext>
            </a:extLst>
          </p:cNvPr>
          <p:cNvSpPr>
            <a:spLocks noGrp="1"/>
          </p:cNvSpPr>
          <p:nvPr>
            <p:ph idx="1"/>
          </p:nvPr>
        </p:nvSpPr>
        <p:spPr>
          <a:xfrm>
            <a:off x="993694" y="1874492"/>
            <a:ext cx="10353762" cy="1846178"/>
          </a:xfrm>
        </p:spPr>
        <p:txBody>
          <a:bodyPr/>
          <a:lstStyle/>
          <a:p>
            <a:r>
              <a:rPr lang="en-US" dirty="0"/>
              <a:t>insert overwrite directory ‘/</a:t>
            </a:r>
            <a:r>
              <a:rPr lang="en-US" dirty="0" err="1"/>
              <a:t>crimes_table</a:t>
            </a:r>
            <a:r>
              <a:rPr lang="en-US" dirty="0"/>
              <a:t>’ row format delimited fields terminated by ’,’ stored as </a:t>
            </a:r>
            <a:r>
              <a:rPr lang="en-US" dirty="0" err="1"/>
              <a:t>textfile</a:t>
            </a:r>
            <a:r>
              <a:rPr lang="en-US" dirty="0"/>
              <a:t> select * from </a:t>
            </a:r>
            <a:r>
              <a:rPr lang="en-US" dirty="0" err="1"/>
              <a:t>crimes_partitioned</a:t>
            </a:r>
            <a:r>
              <a:rPr lang="en-US" dirty="0"/>
              <a:t> where crime like ‘TOTAL%’;</a:t>
            </a:r>
          </a:p>
          <a:p>
            <a:r>
              <a:rPr lang="en-US" dirty="0"/>
              <a:t>Exporting the result of the select query into the HDFS which is delimited by ‘,’ and stored as a text file.</a:t>
            </a:r>
          </a:p>
          <a:p>
            <a:endParaRPr lang="en-IN" dirty="0"/>
          </a:p>
        </p:txBody>
      </p:sp>
      <p:pic>
        <p:nvPicPr>
          <p:cNvPr id="4" name="Picture 3">
            <a:extLst>
              <a:ext uri="{FF2B5EF4-FFF2-40B4-BE49-F238E27FC236}">
                <a16:creationId xmlns:a16="http://schemas.microsoft.com/office/drawing/2014/main" id="{2FB63C23-D437-49D8-8EA1-4C6FF72D1318}"/>
              </a:ext>
            </a:extLst>
          </p:cNvPr>
          <p:cNvPicPr>
            <a:picLocks noChangeAspect="1"/>
          </p:cNvPicPr>
          <p:nvPr/>
        </p:nvPicPr>
        <p:blipFill>
          <a:blip r:embed="rId2"/>
          <a:stretch>
            <a:fillRect/>
          </a:stretch>
        </p:blipFill>
        <p:spPr>
          <a:xfrm>
            <a:off x="265725" y="3536334"/>
            <a:ext cx="11523822" cy="2942885"/>
          </a:xfrm>
          <a:prstGeom prst="rect">
            <a:avLst/>
          </a:prstGeom>
        </p:spPr>
      </p:pic>
    </p:spTree>
    <p:extLst>
      <p:ext uri="{BB962C8B-B14F-4D97-AF65-F5344CB8AC3E}">
        <p14:creationId xmlns:p14="http://schemas.microsoft.com/office/powerpoint/2010/main" val="40129812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F95E4-C566-49A1-A31E-0E975BA5B39D}"/>
              </a:ext>
            </a:extLst>
          </p:cNvPr>
          <p:cNvSpPr>
            <a:spLocks noGrp="1"/>
          </p:cNvSpPr>
          <p:nvPr>
            <p:ph type="title"/>
          </p:nvPr>
        </p:nvSpPr>
        <p:spPr/>
        <p:txBody>
          <a:bodyPr/>
          <a:lstStyle/>
          <a:p>
            <a:pPr algn="l"/>
            <a:r>
              <a:rPr lang="en-US" dirty="0">
                <a:solidFill>
                  <a:schemeClr val="accent2">
                    <a:lumMod val="60000"/>
                    <a:lumOff val="40000"/>
                  </a:schemeClr>
                </a:solidFill>
              </a:rPr>
              <a:t>Importing the result into MySQL</a:t>
            </a:r>
            <a:endParaRPr lang="en-IN" dirty="0">
              <a:solidFill>
                <a:schemeClr val="accent2">
                  <a:lumMod val="60000"/>
                  <a:lumOff val="40000"/>
                </a:schemeClr>
              </a:solidFill>
            </a:endParaRPr>
          </a:p>
        </p:txBody>
      </p:sp>
      <p:sp>
        <p:nvSpPr>
          <p:cNvPr id="7" name="Content Placeholder 6">
            <a:extLst>
              <a:ext uri="{FF2B5EF4-FFF2-40B4-BE49-F238E27FC236}">
                <a16:creationId xmlns:a16="http://schemas.microsoft.com/office/drawing/2014/main" id="{E308A5A1-5B65-4B6D-A572-570B930A3BB1}"/>
              </a:ext>
            </a:extLst>
          </p:cNvPr>
          <p:cNvSpPr>
            <a:spLocks noGrp="1"/>
          </p:cNvSpPr>
          <p:nvPr>
            <p:ph idx="1"/>
          </p:nvPr>
        </p:nvSpPr>
        <p:spPr>
          <a:xfrm>
            <a:off x="913795" y="1732449"/>
            <a:ext cx="10353762" cy="2253625"/>
          </a:xfrm>
        </p:spPr>
        <p:txBody>
          <a:bodyPr/>
          <a:lstStyle/>
          <a:p>
            <a:r>
              <a:rPr lang="en-IN" i="1" dirty="0" err="1"/>
              <a:t>sqoop</a:t>
            </a:r>
            <a:r>
              <a:rPr lang="en-IN" i="1" dirty="0"/>
              <a:t> import  –connect </a:t>
            </a:r>
            <a:r>
              <a:rPr lang="en-IN" i="1" dirty="0" err="1"/>
              <a:t>jdbc:mysql</a:t>
            </a:r>
            <a:r>
              <a:rPr lang="en-IN" i="1" dirty="0"/>
              <a:t>://localhost:3306/India   -username root  –password </a:t>
            </a:r>
            <a:r>
              <a:rPr lang="en-IN" i="1" dirty="0" err="1"/>
              <a:t>hadoop</a:t>
            </a:r>
            <a:r>
              <a:rPr lang="en-IN" i="1" dirty="0"/>
              <a:t>  –table </a:t>
            </a:r>
            <a:r>
              <a:rPr lang="en-IN" i="1" dirty="0" err="1"/>
              <a:t>womens</a:t>
            </a:r>
            <a:r>
              <a:rPr lang="en-IN" i="1" dirty="0"/>
              <a:t> –m 1 –export-</a:t>
            </a:r>
            <a:r>
              <a:rPr lang="en-IN" i="1" dirty="0" err="1"/>
              <a:t>dir</a:t>
            </a:r>
            <a:r>
              <a:rPr lang="en-IN" i="1" dirty="0"/>
              <a:t> /</a:t>
            </a:r>
            <a:r>
              <a:rPr lang="en-IN" i="1" dirty="0" err="1"/>
              <a:t>crimes_table</a:t>
            </a:r>
            <a:r>
              <a:rPr lang="en-IN" i="1" dirty="0"/>
              <a:t>/000000_0  –input-fields-terminated-by ‘,’;</a:t>
            </a:r>
          </a:p>
          <a:p>
            <a:r>
              <a:rPr lang="en-IN" dirty="0"/>
              <a:t>Importing the query result from HIVE into MySQL using SQOOP . Here </a:t>
            </a:r>
            <a:r>
              <a:rPr lang="en-IN" dirty="0" err="1"/>
              <a:t>womens</a:t>
            </a:r>
            <a:r>
              <a:rPr lang="en-IN" dirty="0"/>
              <a:t> is the table name in MySQL and the output from HIVE is saved in the file 000000_0 which is the </a:t>
            </a:r>
            <a:r>
              <a:rPr lang="en-IN" dirty="0" err="1"/>
              <a:t>textfile</a:t>
            </a:r>
            <a:r>
              <a:rPr lang="en-IN" dirty="0"/>
              <a:t> with field separated  by ‘,’</a:t>
            </a:r>
          </a:p>
        </p:txBody>
      </p:sp>
      <p:pic>
        <p:nvPicPr>
          <p:cNvPr id="4" name="Picture 3">
            <a:extLst>
              <a:ext uri="{FF2B5EF4-FFF2-40B4-BE49-F238E27FC236}">
                <a16:creationId xmlns:a16="http://schemas.microsoft.com/office/drawing/2014/main" id="{F5E84024-28B4-4672-BABF-54BCD56F8087}"/>
              </a:ext>
            </a:extLst>
          </p:cNvPr>
          <p:cNvPicPr>
            <a:picLocks noChangeAspect="1"/>
          </p:cNvPicPr>
          <p:nvPr/>
        </p:nvPicPr>
        <p:blipFill rotWithShape="1">
          <a:blip r:embed="rId2">
            <a:extLst>
              <a:ext uri="{28A0092B-C50C-407E-A947-70E740481C1C}">
                <a14:useLocalDpi xmlns:a14="http://schemas.microsoft.com/office/drawing/2010/main" val="0"/>
              </a:ext>
            </a:extLst>
          </a:blip>
          <a:srcRect l="44" t="43587" r="2820" b="4529"/>
          <a:stretch/>
        </p:blipFill>
        <p:spPr>
          <a:xfrm>
            <a:off x="1198485" y="3811715"/>
            <a:ext cx="10353762" cy="2778596"/>
          </a:xfrm>
          <a:prstGeom prst="rect">
            <a:avLst/>
          </a:prstGeom>
        </p:spPr>
      </p:pic>
    </p:spTree>
    <p:extLst>
      <p:ext uri="{BB962C8B-B14F-4D97-AF65-F5344CB8AC3E}">
        <p14:creationId xmlns:p14="http://schemas.microsoft.com/office/powerpoint/2010/main" val="25313017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D7DEB-B31B-4458-ABB3-2432896ED579}"/>
              </a:ext>
            </a:extLst>
          </p:cNvPr>
          <p:cNvSpPr>
            <a:spLocks noGrp="1"/>
          </p:cNvSpPr>
          <p:nvPr>
            <p:ph type="title"/>
          </p:nvPr>
        </p:nvSpPr>
        <p:spPr/>
        <p:txBody>
          <a:bodyPr/>
          <a:lstStyle/>
          <a:p>
            <a:pPr algn="l"/>
            <a:r>
              <a:rPr lang="en-IN" dirty="0">
                <a:solidFill>
                  <a:schemeClr val="accent2">
                    <a:lumMod val="60000"/>
                    <a:lumOff val="40000"/>
                  </a:schemeClr>
                </a:solidFill>
              </a:rPr>
              <a:t>Import data in MySQL</a:t>
            </a:r>
          </a:p>
        </p:txBody>
      </p:sp>
      <p:sp>
        <p:nvSpPr>
          <p:cNvPr id="3" name="Content Placeholder 2">
            <a:extLst>
              <a:ext uri="{FF2B5EF4-FFF2-40B4-BE49-F238E27FC236}">
                <a16:creationId xmlns:a16="http://schemas.microsoft.com/office/drawing/2014/main" id="{DE614CE5-04D9-49BA-87E5-6B70DF59BD75}"/>
              </a:ext>
            </a:extLst>
          </p:cNvPr>
          <p:cNvSpPr>
            <a:spLocks noGrp="1"/>
          </p:cNvSpPr>
          <p:nvPr>
            <p:ph idx="1"/>
          </p:nvPr>
        </p:nvSpPr>
        <p:spPr>
          <a:xfrm>
            <a:off x="913795" y="1732449"/>
            <a:ext cx="10353762" cy="970451"/>
          </a:xfrm>
        </p:spPr>
        <p:txBody>
          <a:bodyPr/>
          <a:lstStyle/>
          <a:p>
            <a:r>
              <a:rPr lang="en-IN" i="1" dirty="0">
                <a:solidFill>
                  <a:schemeClr val="tx1"/>
                </a:solidFill>
              </a:rPr>
              <a:t>select * from </a:t>
            </a:r>
            <a:r>
              <a:rPr lang="en-IN" i="1" dirty="0" err="1">
                <a:solidFill>
                  <a:schemeClr val="tx1"/>
                </a:solidFill>
              </a:rPr>
              <a:t>womens</a:t>
            </a:r>
            <a:r>
              <a:rPr lang="en-IN" i="1" dirty="0">
                <a:solidFill>
                  <a:schemeClr val="tx1"/>
                </a:solidFill>
              </a:rPr>
              <a:t>;</a:t>
            </a:r>
          </a:p>
          <a:p>
            <a:r>
              <a:rPr lang="en-IN" dirty="0">
                <a:solidFill>
                  <a:schemeClr val="tx1"/>
                </a:solidFill>
              </a:rPr>
              <a:t>Displaying the query result in MySQL                                                  </a:t>
            </a:r>
          </a:p>
        </p:txBody>
      </p:sp>
      <p:pic>
        <p:nvPicPr>
          <p:cNvPr id="7" name="Picture 6">
            <a:extLst>
              <a:ext uri="{FF2B5EF4-FFF2-40B4-BE49-F238E27FC236}">
                <a16:creationId xmlns:a16="http://schemas.microsoft.com/office/drawing/2014/main" id="{30E7CF48-004D-42B1-82A1-7EC8DAFD37A4}"/>
              </a:ext>
            </a:extLst>
          </p:cNvPr>
          <p:cNvPicPr>
            <a:picLocks noChangeAspect="1"/>
          </p:cNvPicPr>
          <p:nvPr/>
        </p:nvPicPr>
        <p:blipFill rotWithShape="1">
          <a:blip r:embed="rId2">
            <a:extLst>
              <a:ext uri="{28A0092B-C50C-407E-A947-70E740481C1C}">
                <a14:useLocalDpi xmlns:a14="http://schemas.microsoft.com/office/drawing/2010/main" val="0"/>
              </a:ext>
            </a:extLst>
          </a:blip>
          <a:srcRect t="8889" r="15077" b="5825"/>
          <a:stretch/>
        </p:blipFill>
        <p:spPr>
          <a:xfrm>
            <a:off x="1095536" y="2578613"/>
            <a:ext cx="7355381" cy="4155100"/>
          </a:xfrm>
          <a:prstGeom prst="rect">
            <a:avLst/>
          </a:prstGeom>
        </p:spPr>
      </p:pic>
    </p:spTree>
    <p:extLst>
      <p:ext uri="{BB962C8B-B14F-4D97-AF65-F5344CB8AC3E}">
        <p14:creationId xmlns:p14="http://schemas.microsoft.com/office/powerpoint/2010/main" val="706817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9D0AA8-B535-4281-8896-ED97E874172B}"/>
              </a:ext>
            </a:extLst>
          </p:cNvPr>
          <p:cNvSpPr>
            <a:spLocks noGrp="1"/>
          </p:cNvSpPr>
          <p:nvPr>
            <p:ph type="title"/>
          </p:nvPr>
        </p:nvSpPr>
        <p:spPr/>
        <p:txBody>
          <a:bodyPr/>
          <a:lstStyle/>
          <a:p>
            <a:pPr algn="l"/>
            <a:r>
              <a:rPr lang="en-US" dirty="0">
                <a:solidFill>
                  <a:schemeClr val="accent2">
                    <a:lumMod val="60000"/>
                    <a:lumOff val="40000"/>
                  </a:schemeClr>
                </a:solidFill>
                <a:latin typeface="Cooper Black" panose="0208090404030B020404" pitchFamily="18" charset="0"/>
              </a:rPr>
              <a:t>Description</a:t>
            </a:r>
            <a:endParaRPr lang="en-IN" dirty="0">
              <a:solidFill>
                <a:schemeClr val="accent2">
                  <a:lumMod val="60000"/>
                  <a:lumOff val="40000"/>
                </a:schemeClr>
              </a:solidFill>
              <a:latin typeface="Cooper Black" panose="0208090404030B020404" pitchFamily="18" charset="0"/>
            </a:endParaRPr>
          </a:p>
        </p:txBody>
      </p:sp>
      <p:sp>
        <p:nvSpPr>
          <p:cNvPr id="3" name="Content Placeholder 2">
            <a:extLst>
              <a:ext uri="{FF2B5EF4-FFF2-40B4-BE49-F238E27FC236}">
                <a16:creationId xmlns:a16="http://schemas.microsoft.com/office/drawing/2014/main" id="{DA7E569F-7A67-4AA7-B72C-64C1B0A05B51}"/>
              </a:ext>
            </a:extLst>
          </p:cNvPr>
          <p:cNvSpPr>
            <a:spLocks noGrp="1"/>
          </p:cNvSpPr>
          <p:nvPr>
            <p:ph idx="1"/>
          </p:nvPr>
        </p:nvSpPr>
        <p:spPr/>
        <p:txBody>
          <a:bodyPr/>
          <a:lstStyle/>
          <a:p>
            <a:r>
              <a:rPr lang="en-US" dirty="0"/>
              <a:t>The aim of my project is to analyze the data of crimes that are done against the women in India during the period 2001-2012.</a:t>
            </a:r>
          </a:p>
          <a:p>
            <a:r>
              <a:rPr lang="en-US" dirty="0"/>
              <a:t>I am trying to find the major crimes that are done against the women in each state, based on the data collected.</a:t>
            </a:r>
          </a:p>
          <a:p>
            <a:r>
              <a:rPr lang="en-IN" dirty="0"/>
              <a:t>The analysis is done so the we can shine some light on the problems that are being faced by women in the society.</a:t>
            </a:r>
          </a:p>
          <a:p>
            <a:r>
              <a:rPr lang="en-IN" dirty="0"/>
              <a:t>This analysis helps us to find the states that has the most cases, the percentage of average change in crime against women in India and also see the states where the cases went down during the time period of 2001 to 2012</a:t>
            </a:r>
          </a:p>
        </p:txBody>
      </p:sp>
    </p:spTree>
    <p:extLst>
      <p:ext uri="{BB962C8B-B14F-4D97-AF65-F5344CB8AC3E}">
        <p14:creationId xmlns:p14="http://schemas.microsoft.com/office/powerpoint/2010/main" val="1225888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98C95-88B1-4DFF-BACD-E900C64DEE53}"/>
              </a:ext>
            </a:extLst>
          </p:cNvPr>
          <p:cNvSpPr>
            <a:spLocks noGrp="1"/>
          </p:cNvSpPr>
          <p:nvPr>
            <p:ph type="title"/>
          </p:nvPr>
        </p:nvSpPr>
        <p:spPr/>
        <p:txBody>
          <a:bodyPr/>
          <a:lstStyle/>
          <a:p>
            <a:pPr algn="l"/>
            <a:r>
              <a:rPr lang="en-IN" dirty="0">
                <a:solidFill>
                  <a:schemeClr val="accent2">
                    <a:lumMod val="60000"/>
                    <a:lumOff val="40000"/>
                  </a:schemeClr>
                </a:solidFill>
              </a:rPr>
              <a:t>Conclusion</a:t>
            </a:r>
          </a:p>
        </p:txBody>
      </p:sp>
      <p:sp>
        <p:nvSpPr>
          <p:cNvPr id="3" name="Content Placeholder 2">
            <a:extLst>
              <a:ext uri="{FF2B5EF4-FFF2-40B4-BE49-F238E27FC236}">
                <a16:creationId xmlns:a16="http://schemas.microsoft.com/office/drawing/2014/main" id="{821F57CB-796D-4E90-9169-91004A102605}"/>
              </a:ext>
            </a:extLst>
          </p:cNvPr>
          <p:cNvSpPr>
            <a:spLocks noGrp="1"/>
          </p:cNvSpPr>
          <p:nvPr>
            <p:ph idx="1"/>
          </p:nvPr>
        </p:nvSpPr>
        <p:spPr/>
        <p:txBody>
          <a:bodyPr>
            <a:normAutofit/>
          </a:bodyPr>
          <a:lstStyle/>
          <a:p>
            <a:r>
              <a:rPr lang="en-IN" dirty="0"/>
              <a:t>Total crimes against women is increasing every year where Uttar Pradesh is having the highest number of cases between year 2001 to 2012.</a:t>
            </a:r>
          </a:p>
          <a:p>
            <a:r>
              <a:rPr lang="en-IN" dirty="0"/>
              <a:t>Puducherry and Tamil Nadu saw a decrease in the crimes against women during this time period.</a:t>
            </a:r>
          </a:p>
          <a:p>
            <a:r>
              <a:rPr lang="en-IN" dirty="0"/>
              <a:t>The major crime against women is “cruelty by husband or his relatives (IPC section – 498A) during this time period.</a:t>
            </a:r>
          </a:p>
          <a:p>
            <a:r>
              <a:rPr lang="en-IN" dirty="0"/>
              <a:t>Lakshadweep was having the lowest number of cases having maximum of three cases of total crimes against women that was in year 2002 and 2003. </a:t>
            </a:r>
          </a:p>
          <a:p>
            <a:pPr marL="36900" indent="0">
              <a:buNone/>
            </a:pPr>
            <a:endParaRPr lang="en-IN" dirty="0"/>
          </a:p>
        </p:txBody>
      </p:sp>
    </p:spTree>
    <p:extLst>
      <p:ext uri="{BB962C8B-B14F-4D97-AF65-F5344CB8AC3E}">
        <p14:creationId xmlns:p14="http://schemas.microsoft.com/office/powerpoint/2010/main" val="13826533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405D0-8302-4FA8-B926-BB0932831F9A}"/>
              </a:ext>
            </a:extLst>
          </p:cNvPr>
          <p:cNvSpPr>
            <a:spLocks noGrp="1"/>
          </p:cNvSpPr>
          <p:nvPr>
            <p:ph type="title"/>
          </p:nvPr>
        </p:nvSpPr>
        <p:spPr/>
        <p:txBody>
          <a:bodyPr/>
          <a:lstStyle/>
          <a:p>
            <a:pPr algn="l"/>
            <a:r>
              <a:rPr lang="en-US" dirty="0">
                <a:solidFill>
                  <a:schemeClr val="accent2">
                    <a:lumMod val="60000"/>
                    <a:lumOff val="40000"/>
                  </a:schemeClr>
                </a:solidFill>
                <a:latin typeface="Cooper Black" panose="0208090404030B020404" pitchFamily="18" charset="0"/>
              </a:rPr>
              <a:t>Objective</a:t>
            </a:r>
            <a:endParaRPr lang="en-IN" dirty="0">
              <a:solidFill>
                <a:schemeClr val="accent2">
                  <a:lumMod val="60000"/>
                  <a:lumOff val="40000"/>
                </a:schemeClr>
              </a:solidFill>
              <a:latin typeface="Cooper Black" panose="0208090404030B020404" pitchFamily="18" charset="0"/>
            </a:endParaRPr>
          </a:p>
        </p:txBody>
      </p:sp>
      <p:sp>
        <p:nvSpPr>
          <p:cNvPr id="3" name="Content Placeholder 2">
            <a:extLst>
              <a:ext uri="{FF2B5EF4-FFF2-40B4-BE49-F238E27FC236}">
                <a16:creationId xmlns:a16="http://schemas.microsoft.com/office/drawing/2014/main" id="{95C411E4-9CCD-4DD9-A178-6057245EF7FD}"/>
              </a:ext>
            </a:extLst>
          </p:cNvPr>
          <p:cNvSpPr>
            <a:spLocks noGrp="1"/>
          </p:cNvSpPr>
          <p:nvPr>
            <p:ph idx="1"/>
          </p:nvPr>
        </p:nvSpPr>
        <p:spPr/>
        <p:txBody>
          <a:bodyPr>
            <a:normAutofit/>
          </a:bodyPr>
          <a:lstStyle/>
          <a:p>
            <a:r>
              <a:rPr lang="en-US" dirty="0" err="1"/>
              <a:t>Analyse</a:t>
            </a:r>
            <a:r>
              <a:rPr lang="en-US" dirty="0"/>
              <a:t> the crimes done against women in India between 2001 to 2012.</a:t>
            </a:r>
          </a:p>
          <a:p>
            <a:r>
              <a:rPr lang="en-US" dirty="0"/>
              <a:t>Tried to find the percentage increased between years .</a:t>
            </a:r>
          </a:p>
          <a:p>
            <a:r>
              <a:rPr lang="en-US" dirty="0"/>
              <a:t>Partition the table based on crimes.</a:t>
            </a:r>
          </a:p>
          <a:p>
            <a:r>
              <a:rPr lang="en-US" dirty="0"/>
              <a:t>Filter the data based to find the major crime against women per state.</a:t>
            </a:r>
          </a:p>
          <a:p>
            <a:r>
              <a:rPr lang="en-US" dirty="0"/>
              <a:t>Total average change in crimes between 2001 and 2012.</a:t>
            </a:r>
          </a:p>
          <a:p>
            <a:r>
              <a:rPr lang="en-US" dirty="0"/>
              <a:t>Exported specific queries into HDFS.</a:t>
            </a:r>
          </a:p>
          <a:p>
            <a:r>
              <a:rPr lang="en-US" dirty="0"/>
              <a:t>Imported the results into MySQL using SQOOP.</a:t>
            </a:r>
          </a:p>
          <a:p>
            <a:endParaRPr lang="en-US" dirty="0"/>
          </a:p>
          <a:p>
            <a:r>
              <a:rPr lang="en-US" dirty="0"/>
              <a:t> </a:t>
            </a:r>
            <a:endParaRPr lang="en-IN" dirty="0"/>
          </a:p>
        </p:txBody>
      </p:sp>
    </p:spTree>
    <p:extLst>
      <p:ext uri="{BB962C8B-B14F-4D97-AF65-F5344CB8AC3E}">
        <p14:creationId xmlns:p14="http://schemas.microsoft.com/office/powerpoint/2010/main" val="32722765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13344-EF06-45A6-A31F-5BF03A9D0A83}"/>
              </a:ext>
            </a:extLst>
          </p:cNvPr>
          <p:cNvSpPr>
            <a:spLocks noGrp="1"/>
          </p:cNvSpPr>
          <p:nvPr>
            <p:ph type="title"/>
          </p:nvPr>
        </p:nvSpPr>
        <p:spPr/>
        <p:txBody>
          <a:bodyPr/>
          <a:lstStyle/>
          <a:p>
            <a:pPr algn="l"/>
            <a:r>
              <a:rPr lang="en-US" dirty="0">
                <a:solidFill>
                  <a:schemeClr val="accent2">
                    <a:lumMod val="60000"/>
                    <a:lumOff val="40000"/>
                  </a:schemeClr>
                </a:solidFill>
                <a:latin typeface="Cooper Black" panose="0208090404030B020404" pitchFamily="18" charset="0"/>
              </a:rPr>
              <a:t>Technologies Used</a:t>
            </a:r>
            <a:endParaRPr lang="en-IN" dirty="0">
              <a:solidFill>
                <a:schemeClr val="accent2">
                  <a:lumMod val="60000"/>
                  <a:lumOff val="40000"/>
                </a:schemeClr>
              </a:solidFill>
              <a:latin typeface="Cooper Black" panose="0208090404030B020404" pitchFamily="18" charset="0"/>
            </a:endParaRPr>
          </a:p>
        </p:txBody>
      </p:sp>
      <p:sp>
        <p:nvSpPr>
          <p:cNvPr id="3" name="Content Placeholder 2">
            <a:extLst>
              <a:ext uri="{FF2B5EF4-FFF2-40B4-BE49-F238E27FC236}">
                <a16:creationId xmlns:a16="http://schemas.microsoft.com/office/drawing/2014/main" id="{C543169B-E11D-4D0D-8784-225C134ABF05}"/>
              </a:ext>
            </a:extLst>
          </p:cNvPr>
          <p:cNvSpPr>
            <a:spLocks noGrp="1"/>
          </p:cNvSpPr>
          <p:nvPr>
            <p:ph idx="1"/>
          </p:nvPr>
        </p:nvSpPr>
        <p:spPr/>
        <p:txBody>
          <a:bodyPr/>
          <a:lstStyle/>
          <a:p>
            <a:r>
              <a:rPr lang="en-US" dirty="0"/>
              <a:t>HIVE</a:t>
            </a:r>
          </a:p>
          <a:p>
            <a:r>
              <a:rPr lang="en-US" dirty="0"/>
              <a:t>HDFS</a:t>
            </a:r>
          </a:p>
          <a:p>
            <a:r>
              <a:rPr lang="en-US" dirty="0"/>
              <a:t>SQOOP</a:t>
            </a:r>
          </a:p>
          <a:p>
            <a:r>
              <a:rPr lang="en-US" dirty="0"/>
              <a:t>MySQL</a:t>
            </a:r>
            <a:endParaRPr lang="en-IN" dirty="0"/>
          </a:p>
        </p:txBody>
      </p:sp>
    </p:spTree>
    <p:extLst>
      <p:ext uri="{BB962C8B-B14F-4D97-AF65-F5344CB8AC3E}">
        <p14:creationId xmlns:p14="http://schemas.microsoft.com/office/powerpoint/2010/main" val="38736365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C0F63-F6A5-4459-971F-2B6C8255DC07}"/>
              </a:ext>
            </a:extLst>
          </p:cNvPr>
          <p:cNvSpPr>
            <a:spLocks noGrp="1"/>
          </p:cNvSpPr>
          <p:nvPr>
            <p:ph type="title"/>
          </p:nvPr>
        </p:nvSpPr>
        <p:spPr/>
        <p:txBody>
          <a:bodyPr/>
          <a:lstStyle/>
          <a:p>
            <a:pPr algn="l"/>
            <a:r>
              <a:rPr lang="en-US" dirty="0">
                <a:solidFill>
                  <a:schemeClr val="accent2">
                    <a:lumMod val="60000"/>
                    <a:lumOff val="40000"/>
                  </a:schemeClr>
                </a:solidFill>
              </a:rPr>
              <a:t>Creating database</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0F4B0D8E-EEFB-4065-B35A-E720F75428D1}"/>
              </a:ext>
            </a:extLst>
          </p:cNvPr>
          <p:cNvSpPr>
            <a:spLocks noGrp="1"/>
          </p:cNvSpPr>
          <p:nvPr>
            <p:ph idx="1"/>
          </p:nvPr>
        </p:nvSpPr>
        <p:spPr>
          <a:xfrm>
            <a:off x="913795" y="1732449"/>
            <a:ext cx="10353762" cy="1696551"/>
          </a:xfrm>
        </p:spPr>
        <p:txBody>
          <a:bodyPr/>
          <a:lstStyle/>
          <a:p>
            <a:r>
              <a:rPr lang="it-IT" i="1" dirty="0"/>
              <a:t>create database india;</a:t>
            </a:r>
          </a:p>
          <a:p>
            <a:endParaRPr lang="it-IT" dirty="0"/>
          </a:p>
          <a:p>
            <a:r>
              <a:rPr lang="it-IT" i="1" dirty="0"/>
              <a:t>use india;</a:t>
            </a:r>
            <a:endParaRPr lang="en-IN" i="1" dirty="0"/>
          </a:p>
        </p:txBody>
      </p:sp>
      <p:pic>
        <p:nvPicPr>
          <p:cNvPr id="7" name="Picture 6">
            <a:extLst>
              <a:ext uri="{FF2B5EF4-FFF2-40B4-BE49-F238E27FC236}">
                <a16:creationId xmlns:a16="http://schemas.microsoft.com/office/drawing/2014/main" id="{083D30F7-2F80-4FD7-A399-64AD8E98723A}"/>
              </a:ext>
            </a:extLst>
          </p:cNvPr>
          <p:cNvPicPr>
            <a:picLocks noChangeAspect="1"/>
          </p:cNvPicPr>
          <p:nvPr/>
        </p:nvPicPr>
        <p:blipFill rotWithShape="1">
          <a:blip r:embed="rId2">
            <a:extLst>
              <a:ext uri="{28A0092B-C50C-407E-A947-70E740481C1C}">
                <a14:useLocalDpi xmlns:a14="http://schemas.microsoft.com/office/drawing/2010/main" val="0"/>
              </a:ext>
            </a:extLst>
          </a:blip>
          <a:srcRect l="-5373" t="7886" r="31845" b="71053"/>
          <a:stretch/>
        </p:blipFill>
        <p:spPr>
          <a:xfrm>
            <a:off x="214858" y="3429000"/>
            <a:ext cx="8964653" cy="1537228"/>
          </a:xfrm>
          <a:prstGeom prst="rect">
            <a:avLst/>
          </a:prstGeom>
        </p:spPr>
      </p:pic>
    </p:spTree>
    <p:extLst>
      <p:ext uri="{BB962C8B-B14F-4D97-AF65-F5344CB8AC3E}">
        <p14:creationId xmlns:p14="http://schemas.microsoft.com/office/powerpoint/2010/main" val="32100952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92620-853B-48F5-B859-7937D925158C}"/>
              </a:ext>
            </a:extLst>
          </p:cNvPr>
          <p:cNvSpPr>
            <a:spLocks noGrp="1"/>
          </p:cNvSpPr>
          <p:nvPr>
            <p:ph type="title"/>
          </p:nvPr>
        </p:nvSpPr>
        <p:spPr/>
        <p:txBody>
          <a:bodyPr/>
          <a:lstStyle/>
          <a:p>
            <a:pPr algn="l"/>
            <a:r>
              <a:rPr lang="en-US" dirty="0">
                <a:solidFill>
                  <a:schemeClr val="accent2">
                    <a:lumMod val="60000"/>
                    <a:lumOff val="40000"/>
                  </a:schemeClr>
                </a:solidFill>
              </a:rPr>
              <a:t>Creating Table</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26CCC56E-0917-4029-AA64-545B922E8662}"/>
              </a:ext>
            </a:extLst>
          </p:cNvPr>
          <p:cNvSpPr>
            <a:spLocks noGrp="1"/>
          </p:cNvSpPr>
          <p:nvPr>
            <p:ph idx="1"/>
          </p:nvPr>
        </p:nvSpPr>
        <p:spPr/>
        <p:txBody>
          <a:bodyPr/>
          <a:lstStyle/>
          <a:p>
            <a:r>
              <a:rPr lang="en-US" i="1" dirty="0"/>
              <a:t>create table crimes(state string, crime string, `2001` int, `2002` int, `2003` int, `2004` int, `2005` int, `2006` int, `2007` int, `2008` int, `2009` int, `2010` int, `2011` int, `2012` int) row format delimited fields terminated by ‘,’;</a:t>
            </a:r>
          </a:p>
          <a:p>
            <a:r>
              <a:rPr lang="en-US" i="1" dirty="0"/>
              <a:t>Here we are creating a table with required columns . The input consist of the field separated by the ’ ,’ so </a:t>
            </a:r>
            <a:r>
              <a:rPr lang="en-US" i="1" dirty="0" err="1"/>
              <a:t>i</a:t>
            </a:r>
            <a:r>
              <a:rPr lang="en-US" i="1" dirty="0"/>
              <a:t> set the delimiter as ‘,’</a:t>
            </a:r>
          </a:p>
          <a:p>
            <a:endParaRPr lang="en-IN" i="1" dirty="0"/>
          </a:p>
        </p:txBody>
      </p:sp>
      <p:pic>
        <p:nvPicPr>
          <p:cNvPr id="5" name="Picture 4">
            <a:extLst>
              <a:ext uri="{FF2B5EF4-FFF2-40B4-BE49-F238E27FC236}">
                <a16:creationId xmlns:a16="http://schemas.microsoft.com/office/drawing/2014/main" id="{ADA3E95A-8EB6-4FA9-8085-5DD41B44D234}"/>
              </a:ext>
            </a:extLst>
          </p:cNvPr>
          <p:cNvPicPr>
            <a:picLocks noChangeAspect="1"/>
          </p:cNvPicPr>
          <p:nvPr/>
        </p:nvPicPr>
        <p:blipFill rotWithShape="1">
          <a:blip r:embed="rId2">
            <a:extLst>
              <a:ext uri="{28A0092B-C50C-407E-A947-70E740481C1C}">
                <a14:useLocalDpi xmlns:a14="http://schemas.microsoft.com/office/drawing/2010/main" val="0"/>
              </a:ext>
            </a:extLst>
          </a:blip>
          <a:srcRect l="-656" t="45955" r="26019" b="42653"/>
          <a:stretch/>
        </p:blipFill>
        <p:spPr>
          <a:xfrm>
            <a:off x="381741" y="3664171"/>
            <a:ext cx="11283517" cy="968731"/>
          </a:xfrm>
          <a:prstGeom prst="rect">
            <a:avLst/>
          </a:prstGeom>
        </p:spPr>
      </p:pic>
    </p:spTree>
    <p:extLst>
      <p:ext uri="{BB962C8B-B14F-4D97-AF65-F5344CB8AC3E}">
        <p14:creationId xmlns:p14="http://schemas.microsoft.com/office/powerpoint/2010/main" val="141957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8E86D-1066-42CA-B8E1-546C073D9109}"/>
              </a:ext>
            </a:extLst>
          </p:cNvPr>
          <p:cNvSpPr>
            <a:spLocks noGrp="1"/>
          </p:cNvSpPr>
          <p:nvPr>
            <p:ph type="title"/>
          </p:nvPr>
        </p:nvSpPr>
        <p:spPr/>
        <p:txBody>
          <a:bodyPr/>
          <a:lstStyle/>
          <a:p>
            <a:pPr algn="l"/>
            <a:r>
              <a:rPr lang="en-US" dirty="0">
                <a:solidFill>
                  <a:schemeClr val="accent2">
                    <a:lumMod val="60000"/>
                    <a:lumOff val="40000"/>
                  </a:schemeClr>
                </a:solidFill>
              </a:rPr>
              <a:t>Loading the data into HIVE table </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0A8BD973-417B-4CB9-AF4D-3F7189E21AA5}"/>
              </a:ext>
            </a:extLst>
          </p:cNvPr>
          <p:cNvSpPr>
            <a:spLocks noGrp="1"/>
          </p:cNvSpPr>
          <p:nvPr>
            <p:ph idx="1"/>
          </p:nvPr>
        </p:nvSpPr>
        <p:spPr>
          <a:xfrm>
            <a:off x="913795" y="1732449"/>
            <a:ext cx="10353762" cy="1321469"/>
          </a:xfrm>
        </p:spPr>
        <p:txBody>
          <a:bodyPr/>
          <a:lstStyle/>
          <a:p>
            <a:r>
              <a:rPr lang="en-US" i="1" dirty="0"/>
              <a:t>load data local </a:t>
            </a:r>
            <a:r>
              <a:rPr lang="en-US" i="1" dirty="0" err="1"/>
              <a:t>inpath</a:t>
            </a:r>
            <a:r>
              <a:rPr lang="en-US" i="1" dirty="0"/>
              <a:t> '/root/crime.txt' into table crimes;</a:t>
            </a:r>
          </a:p>
          <a:p>
            <a:r>
              <a:rPr lang="en-IN" dirty="0"/>
              <a:t>Loading the data from the local storage into the hive table</a:t>
            </a:r>
          </a:p>
        </p:txBody>
      </p:sp>
      <p:pic>
        <p:nvPicPr>
          <p:cNvPr id="5" name="Picture 4">
            <a:extLst>
              <a:ext uri="{FF2B5EF4-FFF2-40B4-BE49-F238E27FC236}">
                <a16:creationId xmlns:a16="http://schemas.microsoft.com/office/drawing/2014/main" id="{4E3EED96-D5C9-493C-8E3A-0A8E2D97DDF1}"/>
              </a:ext>
            </a:extLst>
          </p:cNvPr>
          <p:cNvPicPr>
            <a:picLocks noChangeAspect="1"/>
          </p:cNvPicPr>
          <p:nvPr/>
        </p:nvPicPr>
        <p:blipFill rotWithShape="1">
          <a:blip r:embed="rId2">
            <a:extLst>
              <a:ext uri="{28A0092B-C50C-407E-A947-70E740481C1C}">
                <a14:useLocalDpi xmlns:a14="http://schemas.microsoft.com/office/drawing/2010/main" val="0"/>
              </a:ext>
            </a:extLst>
          </a:blip>
          <a:srcRect t="24077" r="11748" b="65049"/>
          <a:stretch/>
        </p:blipFill>
        <p:spPr>
          <a:xfrm>
            <a:off x="663270" y="2950197"/>
            <a:ext cx="9824898" cy="853886"/>
          </a:xfrm>
          <a:prstGeom prst="rect">
            <a:avLst/>
          </a:prstGeom>
        </p:spPr>
      </p:pic>
    </p:spTree>
    <p:extLst>
      <p:ext uri="{BB962C8B-B14F-4D97-AF65-F5344CB8AC3E}">
        <p14:creationId xmlns:p14="http://schemas.microsoft.com/office/powerpoint/2010/main" val="1275842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B90AD-6444-4FA2-B078-0C175B92A449}"/>
              </a:ext>
            </a:extLst>
          </p:cNvPr>
          <p:cNvSpPr>
            <a:spLocks noGrp="1"/>
          </p:cNvSpPr>
          <p:nvPr>
            <p:ph type="title"/>
          </p:nvPr>
        </p:nvSpPr>
        <p:spPr/>
        <p:txBody>
          <a:bodyPr/>
          <a:lstStyle/>
          <a:p>
            <a:pPr algn="l"/>
            <a:r>
              <a:rPr lang="en-US" dirty="0">
                <a:solidFill>
                  <a:schemeClr val="accent2">
                    <a:lumMod val="60000"/>
                    <a:lumOff val="40000"/>
                  </a:schemeClr>
                </a:solidFill>
              </a:rPr>
              <a:t>Filtering the output based on crime (Rape)</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B997A9E5-EF83-4429-9475-CB756DDE4C0E}"/>
              </a:ext>
            </a:extLst>
          </p:cNvPr>
          <p:cNvSpPr>
            <a:spLocks noGrp="1"/>
          </p:cNvSpPr>
          <p:nvPr>
            <p:ph idx="1"/>
          </p:nvPr>
        </p:nvSpPr>
        <p:spPr>
          <a:xfrm>
            <a:off x="913795" y="1732449"/>
            <a:ext cx="10353762" cy="1787991"/>
          </a:xfrm>
        </p:spPr>
        <p:txBody>
          <a:bodyPr/>
          <a:lstStyle/>
          <a:p>
            <a:r>
              <a:rPr lang="en-US" i="1" dirty="0"/>
              <a:t>select state,`2002` from crimes where crime='RAPE' and `2002`&gt;2000 and state not in ('TOTAL (STATES)','TOTAL (ALL-INDIA)’);</a:t>
            </a:r>
          </a:p>
          <a:p>
            <a:r>
              <a:rPr lang="en-IN" dirty="0"/>
              <a:t>Displaying the rape cases in 2002 where cases are greater than 2000,the output will show the states followed by the number of rape cases. Here we are not including the total values.</a:t>
            </a:r>
          </a:p>
        </p:txBody>
      </p:sp>
      <p:pic>
        <p:nvPicPr>
          <p:cNvPr id="5" name="Picture 4">
            <a:extLst>
              <a:ext uri="{FF2B5EF4-FFF2-40B4-BE49-F238E27FC236}">
                <a16:creationId xmlns:a16="http://schemas.microsoft.com/office/drawing/2014/main" id="{D2D7A881-0CC7-44B6-B843-D4E9BFDB3DB9}"/>
              </a:ext>
            </a:extLst>
          </p:cNvPr>
          <p:cNvPicPr>
            <a:picLocks noChangeAspect="1"/>
          </p:cNvPicPr>
          <p:nvPr/>
        </p:nvPicPr>
        <p:blipFill rotWithShape="1">
          <a:blip r:embed="rId2">
            <a:extLst>
              <a:ext uri="{28A0092B-C50C-407E-A947-70E740481C1C}">
                <a14:useLocalDpi xmlns:a14="http://schemas.microsoft.com/office/drawing/2010/main" val="0"/>
              </a:ext>
            </a:extLst>
          </a:blip>
          <a:srcRect l="44" t="33600" r="25406" b="4800"/>
          <a:stretch/>
        </p:blipFill>
        <p:spPr>
          <a:xfrm>
            <a:off x="1545336" y="3218688"/>
            <a:ext cx="7495586" cy="3483864"/>
          </a:xfrm>
          <a:prstGeom prst="rect">
            <a:avLst/>
          </a:prstGeom>
        </p:spPr>
      </p:pic>
    </p:spTree>
    <p:extLst>
      <p:ext uri="{BB962C8B-B14F-4D97-AF65-F5344CB8AC3E}">
        <p14:creationId xmlns:p14="http://schemas.microsoft.com/office/powerpoint/2010/main" val="1566991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B1BE8-C7B1-40B9-99EB-68E66BC3298F}"/>
              </a:ext>
            </a:extLst>
          </p:cNvPr>
          <p:cNvSpPr>
            <a:spLocks noGrp="1"/>
          </p:cNvSpPr>
          <p:nvPr>
            <p:ph type="title"/>
          </p:nvPr>
        </p:nvSpPr>
        <p:spPr/>
        <p:txBody>
          <a:bodyPr>
            <a:normAutofit fontScale="90000"/>
          </a:bodyPr>
          <a:lstStyle/>
          <a:p>
            <a:pPr algn="l"/>
            <a:r>
              <a:rPr lang="en-US" dirty="0">
                <a:solidFill>
                  <a:schemeClr val="accent2">
                    <a:lumMod val="60000"/>
                    <a:lumOff val="40000"/>
                  </a:schemeClr>
                </a:solidFill>
              </a:rPr>
              <a:t>Determining average change between any two years</a:t>
            </a:r>
            <a:endParaRPr lang="en-IN" dirty="0">
              <a:solidFill>
                <a:schemeClr val="accent2">
                  <a:lumMod val="60000"/>
                  <a:lumOff val="40000"/>
                </a:schemeClr>
              </a:solidFill>
            </a:endParaRPr>
          </a:p>
        </p:txBody>
      </p:sp>
      <p:sp>
        <p:nvSpPr>
          <p:cNvPr id="3" name="Content Placeholder 2">
            <a:extLst>
              <a:ext uri="{FF2B5EF4-FFF2-40B4-BE49-F238E27FC236}">
                <a16:creationId xmlns:a16="http://schemas.microsoft.com/office/drawing/2014/main" id="{CA684007-0B21-4777-B009-E090BAA8BA7D}"/>
              </a:ext>
            </a:extLst>
          </p:cNvPr>
          <p:cNvSpPr>
            <a:spLocks noGrp="1"/>
          </p:cNvSpPr>
          <p:nvPr>
            <p:ph idx="1"/>
          </p:nvPr>
        </p:nvSpPr>
        <p:spPr/>
        <p:txBody>
          <a:bodyPr/>
          <a:lstStyle/>
          <a:p>
            <a:r>
              <a:rPr lang="en-US" i="1" dirty="0"/>
              <a:t>select state,`2001`,`2012`,((`2012`-`2001`)/`2001`)*100 AS </a:t>
            </a:r>
            <a:r>
              <a:rPr lang="en-US" i="1" dirty="0" err="1"/>
              <a:t>Percent_Increase</a:t>
            </a:r>
            <a:r>
              <a:rPr lang="en-US" i="1" dirty="0"/>
              <a:t> from crimes where crime='RAPE' and state not in ('TOTAL (STATES)','TOTAL (ALL-INDIA)’) ;</a:t>
            </a:r>
          </a:p>
          <a:p>
            <a:r>
              <a:rPr lang="en-US" i="1" dirty="0"/>
              <a:t>Displaying the percentage increase of crime(Rape) in each state by comparing the data from 2001 and 2012</a:t>
            </a:r>
          </a:p>
          <a:p>
            <a:endParaRPr lang="en-US" i="1" dirty="0"/>
          </a:p>
          <a:p>
            <a:endParaRPr lang="en-IN" i="1" dirty="0"/>
          </a:p>
        </p:txBody>
      </p:sp>
      <p:pic>
        <p:nvPicPr>
          <p:cNvPr id="5" name="Picture 4">
            <a:extLst>
              <a:ext uri="{FF2B5EF4-FFF2-40B4-BE49-F238E27FC236}">
                <a16:creationId xmlns:a16="http://schemas.microsoft.com/office/drawing/2014/main" id="{9F8FEA08-2AEE-4494-A7A5-3E6E2F16F989}"/>
              </a:ext>
            </a:extLst>
          </p:cNvPr>
          <p:cNvPicPr>
            <a:picLocks noChangeAspect="1"/>
          </p:cNvPicPr>
          <p:nvPr/>
        </p:nvPicPr>
        <p:blipFill rotWithShape="1">
          <a:blip r:embed="rId2">
            <a:extLst>
              <a:ext uri="{28A0092B-C50C-407E-A947-70E740481C1C}">
                <a14:useLocalDpi xmlns:a14="http://schemas.microsoft.com/office/drawing/2010/main" val="0"/>
              </a:ext>
            </a:extLst>
          </a:blip>
          <a:srcRect t="15555" r="3228" b="4466"/>
          <a:stretch/>
        </p:blipFill>
        <p:spPr>
          <a:xfrm>
            <a:off x="2011059" y="3064886"/>
            <a:ext cx="8159234" cy="3793114"/>
          </a:xfrm>
          <a:prstGeom prst="rect">
            <a:avLst/>
          </a:prstGeom>
        </p:spPr>
      </p:pic>
    </p:spTree>
    <p:extLst>
      <p:ext uri="{BB962C8B-B14F-4D97-AF65-F5344CB8AC3E}">
        <p14:creationId xmlns:p14="http://schemas.microsoft.com/office/powerpoint/2010/main" val="11742043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3EC26C"/>
      </a:accent1>
      <a:accent2>
        <a:srgbClr val="B3D463"/>
      </a:accent2>
      <a:accent3>
        <a:srgbClr val="3BBC9D"/>
      </a:accent3>
      <a:accent4>
        <a:srgbClr val="97AF75"/>
      </a:accent4>
      <a:accent5>
        <a:srgbClr val="6BA841"/>
      </a:accent5>
      <a:accent6>
        <a:srgbClr val="79AE90"/>
      </a:accent6>
      <a:hlink>
        <a:srgbClr val="85E4A6"/>
      </a:hlink>
      <a:folHlink>
        <a:srgbClr val="BDF3D0"/>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43372978-11FE-4814-AC26-BC300187D8C7}"/>
    </a:ext>
  </a:extLst>
</a:theme>
</file>

<file path=docProps/app.xml><?xml version="1.0" encoding="utf-8"?>
<Properties xmlns="http://schemas.openxmlformats.org/officeDocument/2006/extended-properties" xmlns:vt="http://schemas.openxmlformats.org/officeDocument/2006/docPropsVTypes">
  <Template>Slate</Template>
  <TotalTime>440</TotalTime>
  <Words>1140</Words>
  <Application>Microsoft Office PowerPoint</Application>
  <PresentationFormat>Widescreen</PresentationFormat>
  <Paragraphs>73</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Calisto MT</vt:lpstr>
      <vt:lpstr>Cooper Black</vt:lpstr>
      <vt:lpstr>Monotype Corsiva</vt:lpstr>
      <vt:lpstr>Wingdings 2</vt:lpstr>
      <vt:lpstr>Slate</vt:lpstr>
      <vt:lpstr>Analysis of crime against women in India</vt:lpstr>
      <vt:lpstr>Description</vt:lpstr>
      <vt:lpstr>Objective</vt:lpstr>
      <vt:lpstr>Technologies Used</vt:lpstr>
      <vt:lpstr>Creating database</vt:lpstr>
      <vt:lpstr>Creating Table</vt:lpstr>
      <vt:lpstr>Loading the data into HIVE table </vt:lpstr>
      <vt:lpstr>Filtering the output based on crime (Rape)</vt:lpstr>
      <vt:lpstr>Determining average change between any two years</vt:lpstr>
      <vt:lpstr>Creating partition table</vt:lpstr>
      <vt:lpstr>Enabling dynamic partition</vt:lpstr>
      <vt:lpstr>Inserting data into partition table</vt:lpstr>
      <vt:lpstr>Displaying the partitions of the partition table</vt:lpstr>
      <vt:lpstr>Selecting data from partition</vt:lpstr>
      <vt:lpstr>Finding the total average change in crimes</vt:lpstr>
      <vt:lpstr>Finding the total average change in crimes</vt:lpstr>
      <vt:lpstr>Exporting query result to HDFS</vt:lpstr>
      <vt:lpstr>Importing the result into MySQL</vt:lpstr>
      <vt:lpstr>Import data in MySQL</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crime against women in India</dc:title>
  <dc:creator>Meenal Shree</dc:creator>
  <cp:lastModifiedBy>Redon Roy</cp:lastModifiedBy>
  <cp:revision>7</cp:revision>
  <dcterms:created xsi:type="dcterms:W3CDTF">2021-08-20T07:01:40Z</dcterms:created>
  <dcterms:modified xsi:type="dcterms:W3CDTF">2021-08-23T06:07:47Z</dcterms:modified>
</cp:coreProperties>
</file>

<file path=docProps/thumbnail.jpeg>
</file>